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Economica"/>
      <p:regular r:id="rId22"/>
      <p:bold r:id="rId23"/>
      <p:italic r:id="rId24"/>
      <p:boldItalic r:id="rId25"/>
    </p:embeddedFont>
    <p:embeddedFont>
      <p:font typeface="EB Garamond"/>
      <p:regular r:id="rId26"/>
      <p:bold r:id="rId27"/>
      <p:italic r:id="rId28"/>
      <p:boldItalic r:id="rId29"/>
    </p:embeddedFont>
    <p:embeddedFont>
      <p:font typeface="Open Sa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522E377-4326-4140-ADD7-458D40FFDD09}">
  <a:tblStyle styleId="{F522E377-4326-4140-ADD7-458D40FFDD0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Economica-regular.fntdata"/><Relationship Id="rId21" Type="http://schemas.openxmlformats.org/officeDocument/2006/relationships/slide" Target="slides/slide15.xml"/><Relationship Id="rId24" Type="http://schemas.openxmlformats.org/officeDocument/2006/relationships/font" Target="fonts/Economica-italic.fntdata"/><Relationship Id="rId23" Type="http://schemas.openxmlformats.org/officeDocument/2006/relationships/font" Target="fonts/Economica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EBGaramond-regular.fntdata"/><Relationship Id="rId25" Type="http://schemas.openxmlformats.org/officeDocument/2006/relationships/font" Target="fonts/Economica-boldItalic.fntdata"/><Relationship Id="rId28" Type="http://schemas.openxmlformats.org/officeDocument/2006/relationships/font" Target="fonts/EBGaramond-italic.fntdata"/><Relationship Id="rId27" Type="http://schemas.openxmlformats.org/officeDocument/2006/relationships/font" Target="fonts/EBGaramond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EBGaramond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penSans-bold.fntdata"/><Relationship Id="rId30" Type="http://schemas.openxmlformats.org/officeDocument/2006/relationships/font" Target="fonts/OpenSans-regular.fntdata"/><Relationship Id="rId11" Type="http://schemas.openxmlformats.org/officeDocument/2006/relationships/slide" Target="slides/slide5.xml"/><Relationship Id="rId33" Type="http://schemas.openxmlformats.org/officeDocument/2006/relationships/font" Target="fonts/OpenSans-boldItalic.fntdata"/><Relationship Id="rId10" Type="http://schemas.openxmlformats.org/officeDocument/2006/relationships/slide" Target="slides/slide4.xml"/><Relationship Id="rId32" Type="http://schemas.openxmlformats.org/officeDocument/2006/relationships/font" Target="fonts/OpenSans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c1ce76a068_0_7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c1ce76a068_0_7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c1ce76a068_0_7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c1ce76a068_0_7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c1ce76a068_0_7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c1ce76a068_0_7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c1ce76a068_0_7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c1ce76a068_0_7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c27db420e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c27db420e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c1ce76a068_0_7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c1ce76a068_0_7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1ce76a068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1ce76a068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1ce76a068_0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1ce76a068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1ce76a068_0_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1ce76a068_0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1ce76a068_0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c1ce76a068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1ce76a068_0_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1ce76a068_0_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1ce76a068_0_7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1ce76a068_0_7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c1ce76a068_0_7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c1ce76a068_0_7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c27db420e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c27db420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4.png"/><Relationship Id="rId5" Type="http://schemas.openxmlformats.org/officeDocument/2006/relationships/image" Target="../media/image2.png"/><Relationship Id="rId6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www.patentsview.org/download" TargetMode="External"/><Relationship Id="rId4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Relationship Id="rId4" Type="http://schemas.openxmlformats.org/officeDocument/2006/relationships/image" Target="../media/image19.png"/><Relationship Id="rId5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hyperlink" Target="https://www.slideshare.net/FarheenNilofer/topic-modeling-using-big-data-analytics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21.png"/><Relationship Id="rId6" Type="http://schemas.openxmlformats.org/officeDocument/2006/relationships/hyperlink" Target="https://ichi.pro/id/vektorisasi-teks-term-frequency-inverse-document-frequency-tfidf-99229146339949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3.png"/><Relationship Id="rId5" Type="http://schemas.openxmlformats.org/officeDocument/2006/relationships/image" Target="../media/image12.png"/><Relationship Id="rId6" Type="http://schemas.openxmlformats.org/officeDocument/2006/relationships/hyperlink" Target="https://monkeylearn.com/blog/introduction-to-topic-modeling/" TargetMode="External"/><Relationship Id="rId7" Type="http://schemas.openxmlformats.org/officeDocument/2006/relationships/hyperlink" Target="https://www.slideshare.net/FarheenNilofer/topic-modeling-using-big-data-analytics" TargetMode="External"/><Relationship Id="rId8" Type="http://schemas.openxmlformats.org/officeDocument/2006/relationships/hyperlink" Target="https://mathworld.wolfram.com/FrobeniusNorm.html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begriffs.com/posts/2015-03-10-better-tweets-datascience.html" TargetMode="External"/><Relationship Id="rId4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dakuang/hiernmf2" TargetMode="External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Relationship Id="rId4" Type="http://schemas.openxmlformats.org/officeDocument/2006/relationships/image" Target="../media/image13.png"/><Relationship Id="rId5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692708" y="363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522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ArchiText</a:t>
            </a:r>
            <a:r>
              <a:rPr lang="en" sz="5522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>
                <a:solidFill>
                  <a:srgbClr val="000000"/>
                </a:solidFill>
              </a:rPr>
              <a:t> </a:t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88">
                <a:solidFill>
                  <a:srgbClr val="000000"/>
                </a:solidFill>
              </a:rPr>
              <a:t>Interactive Hierarchical Topic Modeling</a:t>
            </a:r>
            <a:endParaRPr b="1" sz="3888">
              <a:solidFill>
                <a:srgbClr val="000000"/>
              </a:solidFill>
            </a:endParaRPr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235500" y="2223575"/>
            <a:ext cx="8520600" cy="30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73763"/>
                </a:solidFill>
                <a:latin typeface="EB Garamond"/>
                <a:ea typeface="EB Garamond"/>
                <a:cs typeface="EB Garamond"/>
                <a:sym typeface="EB Garamond"/>
              </a:rPr>
              <a:t>Hannah Kim, Barry Drake, Alex Endert, and Haesun Park</a:t>
            </a:r>
            <a:endParaRPr b="1" sz="2400">
              <a:solidFill>
                <a:srgbClr val="073763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73763"/>
                </a:solidFill>
                <a:latin typeface="EB Garamond"/>
                <a:ea typeface="EB Garamond"/>
                <a:cs typeface="EB Garamond"/>
                <a:sym typeface="EB Garamond"/>
              </a:rPr>
              <a:t>IEEE InfoVis 2020</a:t>
            </a:r>
            <a:endParaRPr b="1" sz="2400">
              <a:solidFill>
                <a:srgbClr val="073763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1C4587"/>
                </a:solidFill>
              </a:rPr>
              <a:t>CS 725 - Information Visualization</a:t>
            </a:r>
            <a:endParaRPr b="1" sz="2400">
              <a:solidFill>
                <a:srgbClr val="1C4587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1C4587"/>
                </a:solidFill>
              </a:rPr>
              <a:t>Presented By George Marché</a:t>
            </a:r>
            <a:endParaRPr b="1" sz="2400">
              <a:solidFill>
                <a:srgbClr val="1C4587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1C4587"/>
                </a:solidFill>
              </a:rPr>
              <a:t>March 9</a:t>
            </a:r>
            <a:r>
              <a:rPr b="1" baseline="30000" lang="en" sz="2400">
                <a:solidFill>
                  <a:srgbClr val="1C4587"/>
                </a:solidFill>
              </a:rPr>
              <a:t>th</a:t>
            </a:r>
            <a:r>
              <a:rPr b="1" lang="en" sz="2400">
                <a:solidFill>
                  <a:srgbClr val="1C4587"/>
                </a:solidFill>
              </a:rPr>
              <a:t>, 2021</a:t>
            </a:r>
            <a:endParaRPr b="1" sz="2400">
              <a:solidFill>
                <a:srgbClr val="1C4587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311700" y="315925"/>
            <a:ext cx="82755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Interaction</a:t>
            </a:r>
            <a:endParaRPr/>
          </a:p>
        </p:txBody>
      </p:sp>
      <p:sp>
        <p:nvSpPr>
          <p:cNvPr id="145" name="Google Shape;145;p22"/>
          <p:cNvSpPr txBox="1"/>
          <p:nvPr>
            <p:ph idx="1" type="body"/>
          </p:nvPr>
        </p:nvSpPr>
        <p:spPr>
          <a:xfrm>
            <a:off x="311700" y="1147250"/>
            <a:ext cx="4838400" cy="38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Basic operations (“</a:t>
            </a:r>
            <a:r>
              <a:rPr i="1" lang="en"/>
              <a:t>primitives”) </a:t>
            </a:r>
            <a:endParaRPr i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Interactions on visual objects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Not algorithmic parameters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Interaction Assistant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Tasks for next step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Other items to select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Location to drop selected items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Topic coherence score (</a:t>
            </a:r>
            <a:r>
              <a:rPr i="1" lang="en"/>
              <a:t>Quality</a:t>
            </a:r>
            <a:r>
              <a:rPr lang="en"/>
              <a:t>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Pointwise mutual information (PMI)</a:t>
            </a:r>
            <a:endParaRPr/>
          </a:p>
        </p:txBody>
      </p:sp>
      <p:sp>
        <p:nvSpPr>
          <p:cNvPr id="146" name="Google Shape;14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47" name="Google Shape;147;p22"/>
          <p:cNvGraphicFramePr/>
          <p:nvPr/>
        </p:nvGraphicFramePr>
        <p:xfrm>
          <a:off x="757450" y="1423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{F522E377-4326-4140-ADD7-458D40FFDD09}</a:tableStyleId>
              </a:tblPr>
              <a:tblGrid>
                <a:gridCol w="1980825"/>
                <a:gridCol w="1728875"/>
              </a:tblGrid>
              <a:tr h="343625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pen Sans"/>
                        <a:buChar char="➢"/>
                      </a:pP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cut(</a:t>
                      </a:r>
                      <a:r>
                        <a:rPr i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</a:t>
                      </a:r>
                      <a:r>
                        <a:rPr baseline="-25000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</a:t>
                      </a: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)</a:t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pen Sans"/>
                        <a:buChar char="➢"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merge(</a:t>
                      </a:r>
                      <a:r>
                        <a:rPr i="1"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</a:t>
                      </a:r>
                      <a:r>
                        <a:rPr baseline="-25000"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, </a:t>
                      </a:r>
                      <a:r>
                        <a:rPr i="1"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</a:t>
                      </a:r>
                      <a:r>
                        <a:rPr baseline="-25000"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)</a:t>
                      </a:r>
                      <a:endParaRPr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Open Sans"/>
                        <a:buChar char="➢"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makechildren(</a:t>
                      </a:r>
                      <a:r>
                        <a:rPr i="1"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)</a:t>
                      </a:r>
                      <a:endParaRPr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➢"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recompute(</a:t>
                      </a:r>
                      <a:r>
                        <a:rPr i="1" lang="en">
                          <a:solidFill>
                            <a:schemeClr val="dk1"/>
                          </a:solidFill>
                        </a:rPr>
                        <a:t>T</a:t>
                      </a:r>
                      <a:r>
                        <a:rPr lang="en">
                          <a:solidFill>
                            <a:schemeClr val="dk1"/>
                          </a:solidFill>
                        </a:rPr>
                        <a:t>)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➢"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insert(</a:t>
                      </a:r>
                      <a:r>
                        <a:rPr i="1"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</a:t>
                      </a:r>
                      <a:r>
                        <a:rPr baseline="-25000"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, </a:t>
                      </a:r>
                      <a:r>
                        <a:rPr i="1"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</a:t>
                      </a:r>
                      <a:r>
                        <a:rPr baseline="-25000"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)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48" name="Google Shape;14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5886" y="1147240"/>
            <a:ext cx="2165750" cy="126034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9" name="Google Shape;14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5800" y="2588032"/>
            <a:ext cx="2165748" cy="1833943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0" name="Google Shape;15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79200" y="3676633"/>
            <a:ext cx="2165749" cy="745318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1" name="Google Shape;151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79200" y="1147225"/>
            <a:ext cx="2165750" cy="215326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ArchiText’s Algorithm</a:t>
            </a:r>
            <a:endParaRPr/>
          </a:p>
        </p:txBody>
      </p:sp>
      <p:sp>
        <p:nvSpPr>
          <p:cNvPr id="157" name="Google Shape;15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8" name="Google Shape;15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16925"/>
            <a:ext cx="8530390" cy="682713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9" name="Google Shape;159;p23"/>
          <p:cNvSpPr txBox="1"/>
          <p:nvPr/>
        </p:nvSpPr>
        <p:spPr>
          <a:xfrm>
            <a:off x="1976550" y="1991925"/>
            <a:ext cx="5190900" cy="29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Char char="❖"/>
            </a:pPr>
            <a:r>
              <a:rPr b="1" lang="en" sz="16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α</a:t>
            </a:r>
            <a:r>
              <a:rPr lang="en" sz="16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&amp; </a:t>
            </a:r>
            <a:r>
              <a:rPr b="1" lang="en" sz="1600" u="sng">
                <a:latin typeface="Open Sans"/>
                <a:ea typeface="Open Sans"/>
                <a:cs typeface="Open Sans"/>
                <a:sym typeface="Open Sans"/>
              </a:rPr>
              <a:t>β:</a:t>
            </a:r>
            <a:r>
              <a:rPr b="1" lang="en" sz="160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amount of user control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➢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Word- &amp; document-level, respectively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➢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Proportionally set to # of interacted topics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Char char="❖"/>
            </a:pPr>
            <a:r>
              <a:rPr b="1" lang="en" sz="1600" u="sng">
                <a:latin typeface="Open Sans"/>
                <a:ea typeface="Open Sans"/>
                <a:cs typeface="Open Sans"/>
                <a:sym typeface="Open Sans"/>
              </a:rPr>
              <a:t>M</a:t>
            </a:r>
            <a:r>
              <a:rPr b="1" baseline="-25000" lang="en" sz="1600">
                <a:latin typeface="Open Sans"/>
                <a:ea typeface="Open Sans"/>
                <a:cs typeface="Open Sans"/>
                <a:sym typeface="Open Sans"/>
              </a:rPr>
              <a:t>W</a:t>
            </a:r>
            <a:r>
              <a:rPr lang="en" sz="1600" u="sng">
                <a:latin typeface="Open Sans"/>
                <a:ea typeface="Open Sans"/>
                <a:cs typeface="Open Sans"/>
                <a:sym typeface="Open Sans"/>
              </a:rPr>
              <a:t> &amp; </a:t>
            </a:r>
            <a:r>
              <a:rPr b="1" lang="en" sz="1600" u="sng">
                <a:latin typeface="Open Sans"/>
                <a:ea typeface="Open Sans"/>
                <a:cs typeface="Open Sans"/>
                <a:sym typeface="Open Sans"/>
              </a:rPr>
              <a:t>M</a:t>
            </a:r>
            <a:r>
              <a:rPr b="1" baseline="-25000" lang="en" sz="1600">
                <a:latin typeface="Open Sans"/>
                <a:ea typeface="Open Sans"/>
                <a:cs typeface="Open Sans"/>
                <a:sym typeface="Open Sans"/>
              </a:rPr>
              <a:t>H</a:t>
            </a:r>
            <a:r>
              <a:rPr b="1" lang="en" sz="1600" u="sng">
                <a:latin typeface="Open Sans"/>
                <a:ea typeface="Open Sans"/>
                <a:cs typeface="Open Sans"/>
                <a:sym typeface="Open Sans"/>
              </a:rPr>
              <a:t>:</a:t>
            </a: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 masking matrices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➢"/>
            </a:pPr>
            <a:r>
              <a:rPr i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(</a:t>
            </a:r>
            <a:r>
              <a:rPr i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</a:t>
            </a:r>
            <a:r>
              <a:rPr baseline="-25000" i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W</a:t>
            </a:r>
            <a:r>
              <a:rPr i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)</a:t>
            </a:r>
            <a:r>
              <a:rPr b="1" baseline="-25000" lang="en" sz="1800">
                <a:solidFill>
                  <a:srgbClr val="11111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-</a:t>
            </a:r>
            <a:r>
              <a:rPr b="1" baseline="-25000"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= 0 &amp; </a:t>
            </a:r>
            <a:r>
              <a:rPr i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(M</a:t>
            </a:r>
            <a:r>
              <a:rPr baseline="-25000" i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</a:t>
            </a:r>
            <a:r>
              <a:rPr i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)</a:t>
            </a:r>
            <a:r>
              <a:rPr b="1" baseline="-25000" lang="en" sz="1600">
                <a:solidFill>
                  <a:srgbClr val="11111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r</a:t>
            </a:r>
            <a:r>
              <a:rPr b="1" baseline="-25000"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= 0 for r ∉ {steered indexes}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➢"/>
            </a:pPr>
            <a:r>
              <a:rPr i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(M</a:t>
            </a:r>
            <a:r>
              <a:rPr baseline="-25000" i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W</a:t>
            </a:r>
            <a:r>
              <a:rPr i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)</a:t>
            </a:r>
            <a:r>
              <a:rPr b="1" baseline="-25000" lang="en" sz="1800">
                <a:solidFill>
                  <a:srgbClr val="11111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-</a:t>
            </a:r>
            <a:r>
              <a:rPr b="1" baseline="-25000"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= 1 &amp; </a:t>
            </a:r>
            <a:r>
              <a:rPr i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(M</a:t>
            </a:r>
            <a:r>
              <a:rPr baseline="-25000" i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</a:t>
            </a:r>
            <a:r>
              <a:rPr i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)</a:t>
            </a:r>
            <a:r>
              <a:rPr b="1" baseline="-25000" lang="en" sz="1600">
                <a:solidFill>
                  <a:srgbClr val="11111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r</a:t>
            </a:r>
            <a:r>
              <a:rPr b="1" baseline="-25000"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= 1 for r ∈ {steered indexes}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❖"/>
            </a:pPr>
            <a:r>
              <a:rPr b="1" lang="en" sz="16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W′ </a:t>
            </a:r>
            <a:r>
              <a:rPr lang="en" sz="16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&amp; </a:t>
            </a:r>
            <a:r>
              <a:rPr b="1" lang="en" sz="16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E:</a:t>
            </a:r>
            <a:r>
              <a:rPr b="1"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target word-topic &amp; topic-doc matrices</a:t>
            </a:r>
            <a:endParaRPr i="1"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➢"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Force </a:t>
            </a:r>
            <a:r>
              <a:rPr i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W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&amp; </a:t>
            </a:r>
            <a:r>
              <a:rPr i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 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to be similar to </a:t>
            </a:r>
            <a:r>
              <a:rPr i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W′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&amp; </a:t>
            </a:r>
            <a:r>
              <a:rPr i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respectively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➢"/>
            </a:pPr>
            <a:r>
              <a:rPr i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is given the help of scaling matrix </a:t>
            </a:r>
            <a:r>
              <a:rPr i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</a:t>
            </a:r>
            <a:endParaRPr i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❖"/>
            </a:pPr>
            <a:r>
              <a:rPr b="1"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Find </a:t>
            </a:r>
            <a:r>
              <a:rPr b="1" i="1" lang="en" sz="16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W</a:t>
            </a:r>
            <a:r>
              <a:rPr b="1" lang="en" sz="16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b="1" i="1" lang="en" sz="16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</a:t>
            </a:r>
            <a:r>
              <a:rPr b="1" lang="en" sz="16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&amp; </a:t>
            </a:r>
            <a:r>
              <a:rPr b="1" i="1" lang="en" sz="16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</a:t>
            </a:r>
            <a:r>
              <a:rPr b="1"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resulting in the </a:t>
            </a:r>
            <a:r>
              <a:rPr b="1" i="1"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least error</a:t>
            </a:r>
            <a:r>
              <a:rPr b="1"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! </a:t>
            </a:r>
            <a:endParaRPr b="1"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0" name="Google Shape;160;p23"/>
          <p:cNvSpPr/>
          <p:nvPr/>
        </p:nvSpPr>
        <p:spPr>
          <a:xfrm rot="2000442">
            <a:off x="1940333" y="1616845"/>
            <a:ext cx="204688" cy="803439"/>
          </a:xfrm>
          <a:prstGeom prst="upArrow">
            <a:avLst>
              <a:gd fmla="val 12137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1" name="Google Shape;161;p23"/>
          <p:cNvCxnSpPr>
            <a:endCxn id="160" idx="0"/>
          </p:cNvCxnSpPr>
          <p:nvPr/>
        </p:nvCxnSpPr>
        <p:spPr>
          <a:xfrm>
            <a:off x="1684177" y="1637564"/>
            <a:ext cx="579600" cy="45600"/>
          </a:xfrm>
          <a:prstGeom prst="curved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23"/>
          <p:cNvCxnSpPr>
            <a:endCxn id="160" idx="0"/>
          </p:cNvCxnSpPr>
          <p:nvPr/>
        </p:nvCxnSpPr>
        <p:spPr>
          <a:xfrm flipH="1">
            <a:off x="2263777" y="1630064"/>
            <a:ext cx="617400" cy="53100"/>
          </a:xfrm>
          <a:prstGeom prst="curved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3" name="Google Shape;163;p23"/>
          <p:cNvSpPr txBox="1"/>
          <p:nvPr/>
        </p:nvSpPr>
        <p:spPr>
          <a:xfrm>
            <a:off x="1293725" y="2325575"/>
            <a:ext cx="61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NMF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4" name="Google Shape;164;p23"/>
          <p:cNvSpPr/>
          <p:nvPr/>
        </p:nvSpPr>
        <p:spPr>
          <a:xfrm>
            <a:off x="1333225" y="2333075"/>
            <a:ext cx="511500" cy="385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&amp; Tight Integration</a:t>
            </a:r>
            <a:endParaRPr/>
          </a:p>
        </p:txBody>
      </p:sp>
      <p:sp>
        <p:nvSpPr>
          <p:cNvPr id="170" name="Google Shape;170;p24"/>
          <p:cNvSpPr txBox="1"/>
          <p:nvPr>
            <p:ph idx="1" type="body"/>
          </p:nvPr>
        </p:nvSpPr>
        <p:spPr>
          <a:xfrm>
            <a:off x="311700" y="1147225"/>
            <a:ext cx="4260300" cy="3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Programming languages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D3.js visualization library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Flask framework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SQLite database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Algorithm written in MATLAB</a:t>
            </a:r>
            <a:r>
              <a:rPr baseline="30000" lang="en"/>
              <a:t>TM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Tight integration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Algorithm, visualization, and user interaction </a:t>
            </a:r>
            <a:r>
              <a:rPr i="1" lang="en"/>
              <a:t>jointly</a:t>
            </a:r>
            <a:r>
              <a:rPr lang="en"/>
              <a:t> developed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b="1" lang="en" sz="1200"/>
              <a:t>Visualization:</a:t>
            </a:r>
            <a:r>
              <a:rPr lang="en" sz="1200"/>
              <a:t> makes model </a:t>
            </a:r>
            <a:r>
              <a:rPr i="1" lang="en" sz="1200" u="sng"/>
              <a:t>and</a:t>
            </a:r>
            <a:r>
              <a:rPr lang="en" sz="1200"/>
              <a:t> medium for interaction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b="1" lang="en" sz="1200"/>
              <a:t>Interaction:</a:t>
            </a:r>
            <a:r>
              <a:rPr lang="en" sz="1200"/>
              <a:t> algorithmic </a:t>
            </a:r>
            <a:r>
              <a:rPr i="1" lang="en" sz="1200" u="sng"/>
              <a:t>and</a:t>
            </a:r>
            <a:r>
              <a:rPr lang="en" sz="1200"/>
              <a:t> higher-level operations =&gt; discovery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b="1" lang="en" sz="1200"/>
              <a:t>Algorithm:</a:t>
            </a:r>
            <a:r>
              <a:rPr lang="en" sz="1200"/>
              <a:t> performance </a:t>
            </a:r>
            <a:r>
              <a:rPr i="1" lang="en" sz="1200" u="sng"/>
              <a:t>and</a:t>
            </a:r>
            <a:r>
              <a:rPr lang="en" sz="1200"/>
              <a:t> interactivity/transparency for vis</a:t>
            </a:r>
            <a:endParaRPr sz="1200"/>
          </a:p>
        </p:txBody>
      </p:sp>
      <p:sp>
        <p:nvSpPr>
          <p:cNvPr id="171" name="Google Shape;17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2" name="Google Shape;17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5425" y="1147225"/>
            <a:ext cx="4416875" cy="33881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on Large Datasets</a:t>
            </a:r>
            <a:endParaRPr/>
          </a:p>
        </p:txBody>
      </p:sp>
      <p:sp>
        <p:nvSpPr>
          <p:cNvPr id="178" name="Google Shape;178;p25"/>
          <p:cNvSpPr txBox="1"/>
          <p:nvPr>
            <p:ph idx="1" type="body"/>
          </p:nvPr>
        </p:nvSpPr>
        <p:spPr>
          <a:xfrm>
            <a:off x="311700" y="1147225"/>
            <a:ext cx="4260300" cy="37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Patent dataset: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u="sng">
                <a:solidFill>
                  <a:schemeClr val="hlink"/>
                </a:solidFill>
                <a:hlinkClick r:id="rId3"/>
              </a:rPr>
              <a:t>www.patentsview.org/download</a:t>
            </a:r>
            <a:r>
              <a:rPr lang="en"/>
              <a:t> 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~</a:t>
            </a:r>
            <a:r>
              <a:rPr lang="en" sz="1200"/>
              <a:t>7 million granted patents + info</a:t>
            </a:r>
            <a:endParaRPr sz="12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10K, 50K, 100K, 500K, and 1M docs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Initialization </a:t>
            </a:r>
            <a:r>
              <a:rPr lang="en" sz="1200"/>
              <a:t>running time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Topic interaction with ~10% of docs</a:t>
            </a:r>
            <a:endParaRPr sz="12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Results: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Initialize (10 leaves, 1M docs): </a:t>
            </a:r>
            <a:r>
              <a:rPr i="1" lang="en"/>
              <a:t>~5 min</a:t>
            </a:r>
            <a:endParaRPr i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Most tasks finished in</a:t>
            </a:r>
            <a:r>
              <a:rPr i="1" lang="en"/>
              <a:t> seconds</a:t>
            </a:r>
            <a:endParaRPr i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Recomputations took longer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Changes propagate to descendants</a:t>
            </a:r>
            <a:endParaRPr sz="1200"/>
          </a:p>
          <a:p>
            <a:pPr indent="-304800" lvl="3" marL="18288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</a:t>
            </a:r>
            <a:r>
              <a:rPr lang="en" sz="1200"/>
              <a:t>kipped if insignificant</a:t>
            </a:r>
            <a:endParaRPr sz="12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However, topic quality is unreported</a:t>
            </a:r>
            <a:endParaRPr/>
          </a:p>
        </p:txBody>
      </p:sp>
      <p:sp>
        <p:nvSpPr>
          <p:cNvPr id="179" name="Google Shape;17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" name="Google Shape;180;p25"/>
          <p:cNvSpPr txBox="1"/>
          <p:nvPr/>
        </p:nvSpPr>
        <p:spPr>
          <a:xfrm>
            <a:off x="4572000" y="1147225"/>
            <a:ext cx="43365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❖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Limit iterations? Recommend smaller interactions (more splits, less altering larger topics)?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81" name="Google Shape;18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1150" y="2488575"/>
            <a:ext cx="4457349" cy="18698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Contributions</a:t>
            </a:r>
            <a:endParaRPr/>
          </a:p>
        </p:txBody>
      </p:sp>
      <p:sp>
        <p:nvSpPr>
          <p:cNvPr id="187" name="Google Shape;187;p26"/>
          <p:cNvSpPr txBox="1"/>
          <p:nvPr>
            <p:ph idx="1" type="body"/>
          </p:nvPr>
        </p:nvSpPr>
        <p:spPr>
          <a:xfrm>
            <a:off x="311700" y="1225225"/>
            <a:ext cx="8520600" cy="34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❖"/>
            </a:pPr>
            <a:r>
              <a:rPr lang="en" sz="1900"/>
              <a:t>Tested, well-designed, arguably pioneering prototype</a:t>
            </a:r>
            <a:endParaRPr sz="19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➢"/>
            </a:pPr>
            <a:r>
              <a:rPr lang="en" sz="1700"/>
              <a:t>Innovation suited for today’s large datasets</a:t>
            </a:r>
            <a:endParaRPr sz="17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❖"/>
            </a:pPr>
            <a:r>
              <a:rPr lang="en" sz="1900"/>
              <a:t>Like</a:t>
            </a:r>
            <a:r>
              <a:rPr lang="en" sz="1900"/>
              <a:t>ly first to achieve tight integration in topic modeling</a:t>
            </a:r>
            <a:endParaRPr sz="19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➢"/>
            </a:pPr>
            <a:r>
              <a:rPr lang="en" sz="1700"/>
              <a:t>Rare example of jointly developing algorithm, visualization, interaction</a:t>
            </a:r>
            <a:endParaRPr sz="17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Interaction Assistant conveniently guides</a:t>
            </a:r>
            <a:endParaRPr sz="15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➢"/>
            </a:pPr>
            <a:r>
              <a:rPr lang="en" sz="1700"/>
              <a:t>Even rarer example of maintaining scalability, flexibility, performance</a:t>
            </a:r>
            <a:endParaRPr sz="17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Strong case for normalizing use of NMF for topic modeling</a:t>
            </a:r>
            <a:endParaRPr sz="15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❖"/>
            </a:pPr>
            <a:r>
              <a:rPr lang="en" sz="1900"/>
              <a:t>Hierarchical model, </a:t>
            </a:r>
            <a:r>
              <a:rPr lang="en" sz="1900"/>
              <a:t>manipulation</a:t>
            </a:r>
            <a:r>
              <a:rPr lang="en" sz="1900"/>
              <a:t> fosters new methods of discovery</a:t>
            </a:r>
            <a:endParaRPr sz="19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➢"/>
            </a:pPr>
            <a:r>
              <a:rPr lang="en" sz="1700"/>
              <a:t>Fine-grained, better quality topics with more detailed information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➢"/>
            </a:pPr>
            <a:r>
              <a:rPr lang="en" sz="1700"/>
              <a:t>Responsive, accurate interpretation of interaction</a:t>
            </a:r>
            <a:endParaRPr sz="17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Accommodates wide range of user tasks and goals</a:t>
            </a:r>
            <a:endParaRPr sz="1700"/>
          </a:p>
        </p:txBody>
      </p:sp>
      <p:sp>
        <p:nvSpPr>
          <p:cNvPr id="188" name="Google Shape;18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 txBox="1"/>
          <p:nvPr>
            <p:ph type="title"/>
          </p:nvPr>
        </p:nvSpPr>
        <p:spPr>
          <a:xfrm>
            <a:off x="311700" y="315925"/>
            <a:ext cx="53307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94" name="Google Shape;194;p27"/>
          <p:cNvSpPr txBox="1"/>
          <p:nvPr>
            <p:ph idx="1" type="body"/>
          </p:nvPr>
        </p:nvSpPr>
        <p:spPr>
          <a:xfrm>
            <a:off x="976275" y="1147225"/>
            <a:ext cx="4500600" cy="34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 u="sng"/>
              <a:t>ArchiText:</a:t>
            </a:r>
            <a:r>
              <a:rPr lang="en" sz="1500"/>
              <a:t> new hierarchical topic modeling implementing tight integration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Fast, interactive, scalable, and broadly applicable, with a quality visualization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 u="sng"/>
              <a:t>Future work:</a:t>
            </a:r>
            <a:r>
              <a:rPr lang="en" sz="1500"/>
              <a:t> more proactive HITL model, learn from past interactions (ML)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 u="sng"/>
              <a:t>Potential development and my take:</a:t>
            </a:r>
            <a:endParaRPr sz="1500" u="sng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➢"/>
            </a:pPr>
            <a:r>
              <a:rPr lang="en" sz="1300"/>
              <a:t>Handle dynamic data? User filtering?</a:t>
            </a:r>
            <a:endParaRPr sz="13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Regex filters? (no links, numbers, etc.)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➢"/>
            </a:pPr>
            <a:r>
              <a:rPr lang="en" sz="1300"/>
              <a:t>User input on interactivity, recomputing?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➢"/>
            </a:pPr>
            <a:r>
              <a:rPr lang="en" sz="1300"/>
              <a:t>Test against other topic models?</a:t>
            </a:r>
            <a:endParaRPr sz="13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Volunteers to compare topic quality?</a:t>
            </a:r>
            <a:endParaRPr sz="1300"/>
          </a:p>
        </p:txBody>
      </p:sp>
      <p:sp>
        <p:nvSpPr>
          <p:cNvPr id="195" name="Google Shape;19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6" name="Google Shape;19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3825" y="350264"/>
            <a:ext cx="3647325" cy="205486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7" name="Google Shape;197;p27"/>
          <p:cNvPicPr preferRelativeResize="0"/>
          <p:nvPr/>
        </p:nvPicPr>
        <p:blipFill rotWithShape="1">
          <a:blip r:embed="rId4">
            <a:alphaModFix/>
          </a:blip>
          <a:srcRect b="31020" l="33417" r="35286" t="8898"/>
          <a:stretch/>
        </p:blipFill>
        <p:spPr>
          <a:xfrm>
            <a:off x="152400" y="3093363"/>
            <a:ext cx="1351300" cy="183242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8" name="Google Shape;198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3835" y="2495550"/>
            <a:ext cx="3647313" cy="20671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9" name="Google Shape;199;p27"/>
          <p:cNvSpPr/>
          <p:nvPr/>
        </p:nvSpPr>
        <p:spPr>
          <a:xfrm>
            <a:off x="849000" y="4443075"/>
            <a:ext cx="601500" cy="346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9175" y="1104850"/>
            <a:ext cx="5039324" cy="29349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Overview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11700" y="1225225"/>
            <a:ext cx="38115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654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43"/>
              <a:buChar char="❖"/>
            </a:pPr>
            <a:r>
              <a:rPr lang="en" sz="1542"/>
              <a:t>T</a:t>
            </a:r>
            <a:r>
              <a:rPr lang="en" sz="1542"/>
              <a:t>opic modeling</a:t>
            </a:r>
            <a:endParaRPr sz="1542"/>
          </a:p>
          <a:p>
            <a:pPr indent="-313848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43"/>
              <a:buChar char="➢"/>
            </a:pPr>
            <a:r>
              <a:rPr lang="en" sz="1342"/>
              <a:t>Classifying documents</a:t>
            </a:r>
            <a:endParaRPr sz="1342"/>
          </a:p>
          <a:p>
            <a:pPr indent="-313848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43"/>
              <a:buChar char="➢"/>
            </a:pPr>
            <a:r>
              <a:rPr lang="en" sz="1342"/>
              <a:t>Examples and current shortfalls</a:t>
            </a:r>
            <a:endParaRPr sz="1342"/>
          </a:p>
          <a:p>
            <a:pPr indent="-32654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43"/>
              <a:buChar char="❖"/>
            </a:pPr>
            <a:r>
              <a:rPr lang="en" sz="1542"/>
              <a:t>ArchiText: </a:t>
            </a:r>
            <a:endParaRPr sz="1542"/>
          </a:p>
          <a:p>
            <a:pPr indent="-313848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43"/>
              <a:buChar char="➢"/>
            </a:pPr>
            <a:r>
              <a:rPr lang="en" sz="1342"/>
              <a:t>Hierarchical topic modeling</a:t>
            </a:r>
            <a:endParaRPr sz="1342"/>
          </a:p>
          <a:p>
            <a:pPr indent="-313848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43"/>
              <a:buChar char="➢"/>
            </a:pPr>
            <a:r>
              <a:rPr lang="en" sz="1342"/>
              <a:t>User interaction</a:t>
            </a:r>
            <a:endParaRPr sz="1342"/>
          </a:p>
          <a:p>
            <a:pPr indent="-313848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43"/>
              <a:buChar char="➢"/>
            </a:pPr>
            <a:r>
              <a:rPr lang="en" sz="1342"/>
              <a:t>Underlying algorithm</a:t>
            </a:r>
            <a:endParaRPr sz="1342"/>
          </a:p>
          <a:p>
            <a:pPr indent="-313848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43"/>
              <a:buChar char="➢"/>
            </a:pPr>
            <a:r>
              <a:rPr lang="en" sz="1342"/>
              <a:t>Tight integration and visualization</a:t>
            </a:r>
            <a:endParaRPr sz="1342"/>
          </a:p>
          <a:p>
            <a:pPr indent="-32654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43"/>
              <a:buChar char="❖"/>
            </a:pPr>
            <a:r>
              <a:rPr lang="en" sz="1542"/>
              <a:t>Using ArchiText and testing</a:t>
            </a:r>
            <a:endParaRPr sz="1542"/>
          </a:p>
        </p:txBody>
      </p:sp>
      <p:sp>
        <p:nvSpPr>
          <p:cNvPr id="71" name="Google Shape;7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5"/>
          <p:cNvPicPr preferRelativeResize="0"/>
          <p:nvPr/>
        </p:nvPicPr>
        <p:blipFill rotWithShape="1">
          <a:blip r:embed="rId3">
            <a:alphaModFix/>
          </a:blip>
          <a:srcRect b="4743" l="0" r="0" t="4734"/>
          <a:stretch/>
        </p:blipFill>
        <p:spPr>
          <a:xfrm>
            <a:off x="3541000" y="1184213"/>
            <a:ext cx="5378276" cy="3280024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Topic Modeling?</a:t>
            </a:r>
            <a:endParaRPr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93425" y="1147225"/>
            <a:ext cx="34971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b="1" lang="en" sz="1500"/>
              <a:t>Classifying of</a:t>
            </a:r>
            <a:r>
              <a:rPr b="1" lang="en" sz="1500"/>
              <a:t> documents or</a:t>
            </a:r>
            <a:r>
              <a:rPr b="1" lang="en" sz="1500"/>
              <a:t> </a:t>
            </a:r>
            <a:r>
              <a:rPr b="1" lang="en" sz="1500"/>
              <a:t>complex</a:t>
            </a:r>
            <a:r>
              <a:rPr b="1" lang="en" sz="1500"/>
              <a:t> data into “topics” in a statistical model</a:t>
            </a:r>
            <a:endParaRPr b="1"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Unsupervised machine learning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➢"/>
            </a:pPr>
            <a:r>
              <a:rPr lang="en" sz="1300"/>
              <a:t>Scan words in each document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➢"/>
            </a:pPr>
            <a:r>
              <a:rPr lang="en" sz="1300"/>
              <a:t>Cluster related words (“topics”) to best classify documents 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Many purposes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➢"/>
            </a:pPr>
            <a:r>
              <a:rPr lang="en" sz="1300"/>
              <a:t>Organize, discover insights on collection of documents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➢"/>
            </a:pPr>
            <a:r>
              <a:rPr lang="en" sz="1300"/>
              <a:t>User recommendations, tagging, convenience</a:t>
            </a:r>
            <a:endParaRPr sz="1300"/>
          </a:p>
        </p:txBody>
      </p:sp>
      <p:sp>
        <p:nvSpPr>
          <p:cNvPr id="79" name="Google Shape;7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" name="Google Shape;80;p15"/>
          <p:cNvSpPr txBox="1"/>
          <p:nvPr/>
        </p:nvSpPr>
        <p:spPr>
          <a:xfrm>
            <a:off x="311700" y="4579225"/>
            <a:ext cx="8056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Image </a:t>
            </a: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Source: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0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https://www.slideshare.net/FarheenNilofer/topic-modeling-using-big-data-analytics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0400" y="484450"/>
            <a:ext cx="3292850" cy="16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9397" y="2086775"/>
            <a:ext cx="4783852" cy="25109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315925"/>
            <a:ext cx="54597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Ranking &amp; Classifying Documents</a:t>
            </a:r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0" y="1147225"/>
            <a:ext cx="55605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Difficult to classify text data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Many ranking &amp; classification methods: </a:t>
            </a:r>
            <a:endParaRPr sz="14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➢"/>
            </a:pPr>
            <a:r>
              <a:rPr b="1" lang="en" sz="1200" u="sng"/>
              <a:t>TF-IDF:</a:t>
            </a:r>
            <a:r>
              <a:rPr lang="en" sz="1200"/>
              <a:t> Term Frequency - Inverse Doc Frequency</a:t>
            </a:r>
            <a:endParaRPr sz="1200"/>
          </a:p>
          <a:p>
            <a:pPr indent="-2921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</a:pPr>
            <a:r>
              <a:t/>
            </a:r>
            <a:endParaRPr b="1" sz="1000"/>
          </a:p>
          <a:p>
            <a:pPr indent="0" lvl="0" marL="914400" rtl="0" algn="l">
              <a:lnSpc>
                <a:spcPct val="6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-304800" lvl="1" marL="9144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200"/>
              <a:buChar char="➢"/>
            </a:pPr>
            <a:r>
              <a:rPr b="1" lang="en" sz="1200" u="sng"/>
              <a:t>NMF:</a:t>
            </a:r>
            <a:r>
              <a:rPr b="1" lang="en" sz="1200"/>
              <a:t> </a:t>
            </a:r>
            <a:r>
              <a:rPr lang="en" sz="1200"/>
              <a:t>Non-negative Matrix Factorization</a:t>
            </a:r>
            <a:endParaRPr sz="12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Core concept behind topic modeling</a:t>
            </a:r>
            <a:endParaRPr sz="1100"/>
          </a:p>
        </p:txBody>
      </p:sp>
      <p:sp>
        <p:nvSpPr>
          <p:cNvPr id="89" name="Google Shape;8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7975" y="2125000"/>
            <a:ext cx="2694993" cy="393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1" name="Google Shape;91;p16"/>
          <p:cNvSpPr txBox="1"/>
          <p:nvPr/>
        </p:nvSpPr>
        <p:spPr>
          <a:xfrm>
            <a:off x="310450" y="4564950"/>
            <a:ext cx="8466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TF-IDF Source: 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Dr. Michele Weigle, CS 432/532 (Module 6, Part 3: </a:t>
            </a:r>
            <a:r>
              <a:rPr i="1" lang="en" sz="1000">
                <a:latin typeface="Open Sans"/>
                <a:ea typeface="Open Sans"/>
                <a:cs typeface="Open Sans"/>
                <a:sym typeface="Open Sans"/>
              </a:rPr>
              <a:t>Searching the Web - Ranking: TF-IDF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) 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Image Source: </a:t>
            </a:r>
            <a:r>
              <a:rPr lang="en" sz="1000" u="sng">
                <a:solidFill>
                  <a:schemeClr val="hlink"/>
                </a:solidFill>
                <a:hlinkClick r:id="rId6"/>
              </a:rPr>
              <a:t>https://ichi.pro/id/vektorisasi-teks-term-frequency-inverse-document-frequency-tfidf-99229146339949</a:t>
            </a:r>
            <a:r>
              <a:rPr lang="en" sz="1000"/>
              <a:t> </a:t>
            </a:r>
            <a:endParaRPr sz="9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25" y="180400"/>
            <a:ext cx="4260349" cy="2398641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7" name="Google Shape;97;p17"/>
          <p:cNvSpPr txBox="1"/>
          <p:nvPr>
            <p:ph type="title"/>
          </p:nvPr>
        </p:nvSpPr>
        <p:spPr>
          <a:xfrm>
            <a:off x="311700" y="132475"/>
            <a:ext cx="43578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Modeling Methods</a:t>
            </a:r>
            <a:endParaRPr/>
          </a:p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235500" y="1133100"/>
            <a:ext cx="54837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b="1" lang="en" u="sng"/>
              <a:t>LSA</a:t>
            </a:r>
            <a:r>
              <a:rPr lang="en"/>
              <a:t> - L</a:t>
            </a:r>
            <a:r>
              <a:rPr lang="en"/>
              <a:t>atent Semantic Analysis: &gt;&gt;&gt;&gt;&gt;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Word-document matrix decomposed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i="1" lang="en"/>
              <a:t>Singular Value Decomposition</a:t>
            </a:r>
            <a:r>
              <a:rPr lang="en"/>
              <a:t> (SVD)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b="1" lang="en" u="sng"/>
              <a:t>LDA</a:t>
            </a:r>
            <a:r>
              <a:rPr b="1" lang="en"/>
              <a:t> </a:t>
            </a:r>
            <a:r>
              <a:rPr lang="en"/>
              <a:t>- Latent Dirichlet Analysis: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Probability distribution over topics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b="1" lang="en" u="sng"/>
              <a:t>NMF</a:t>
            </a:r>
            <a:r>
              <a:rPr b="1" lang="en"/>
              <a:t> </a:t>
            </a:r>
            <a:r>
              <a:rPr lang="en"/>
              <a:t>- Non-negative Matrix Factorization: &gt;&gt;&gt;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2 matrices that, multiplied, are closest to original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b="1" lang="en"/>
              <a:t>Ex: </a:t>
            </a:r>
            <a:r>
              <a:rPr lang="en"/>
              <a:t>10 terms and 6 documents into 3 topics: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Left: 10 x 3, Right: 3 x 6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i="1" lang="en"/>
              <a:t>Frobenius norm</a:t>
            </a:r>
            <a:r>
              <a:rPr lang="en"/>
              <a:t>: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Total error:</a:t>
            </a:r>
            <a:endParaRPr/>
          </a:p>
        </p:txBody>
      </p:sp>
      <p:sp>
        <p:nvSpPr>
          <p:cNvPr id="99" name="Google Shape;9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90813" y="3656476"/>
            <a:ext cx="1981200" cy="2381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58721" y="2654926"/>
            <a:ext cx="3473654" cy="1906612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2" name="Google Shape;102;p17"/>
          <p:cNvSpPr txBox="1"/>
          <p:nvPr/>
        </p:nvSpPr>
        <p:spPr>
          <a:xfrm>
            <a:off x="311700" y="4426825"/>
            <a:ext cx="80562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Image Source: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	</a:t>
            </a:r>
            <a:r>
              <a:rPr lang="en" sz="1000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https://monkeylearn.com/blog/introduction-to-topic-modeling/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7"/>
              </a:rPr>
              <a:t>https://www.slideshare.net/FarheenNilofer/topic-modeling-using-big-data-analytics</a:t>
            </a:r>
            <a:r>
              <a:rPr lang="en" sz="1000">
                <a:solidFill>
                  <a:schemeClr val="dk1"/>
                </a:solidFill>
              </a:rPr>
              <a:t>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</a:rPr>
              <a:t>  Eqns Source:	</a:t>
            </a:r>
            <a:r>
              <a:rPr lang="en" sz="1000" u="sng">
                <a:solidFill>
                  <a:schemeClr val="hlink"/>
                </a:solidFill>
                <a:hlinkClick r:id="rId8"/>
              </a:rPr>
              <a:t>https://mathworld.wolfram.com/FrobeniusNorm.html</a:t>
            </a:r>
            <a:r>
              <a:rPr lang="en" sz="1000">
                <a:solidFill>
                  <a:schemeClr val="dk1"/>
                </a:solidFill>
              </a:rPr>
              <a:t>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		  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670338" y="3934650"/>
            <a:ext cx="1266825" cy="55245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311700" y="315925"/>
            <a:ext cx="46302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Modeling Shortfalls</a:t>
            </a:r>
            <a:endParaRPr/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311700" y="1225225"/>
            <a:ext cx="46302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Flat models performance is limited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General &amp; coarse-grained topics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Computability, display, visual analyzability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All topics are at the same level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In reality, </a:t>
            </a:r>
            <a:r>
              <a:rPr lang="en" sz="1200"/>
              <a:t>“</a:t>
            </a:r>
            <a:r>
              <a:rPr lang="en" sz="1200"/>
              <a:t>World Cup</a:t>
            </a:r>
            <a:r>
              <a:rPr lang="en" sz="1200"/>
              <a:t>” is a subtopic of “</a:t>
            </a:r>
            <a:r>
              <a:rPr lang="en" sz="1200"/>
              <a:t>soccer</a:t>
            </a:r>
            <a:r>
              <a:rPr lang="en" sz="1200"/>
              <a:t>”, which is a subtopic of “</a:t>
            </a:r>
            <a:r>
              <a:rPr lang="en" sz="1200"/>
              <a:t>sports</a:t>
            </a:r>
            <a:r>
              <a:rPr lang="en" sz="1200"/>
              <a:t>”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Limited capability to modify/steer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“Black box” topic modeling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C</a:t>
            </a:r>
            <a:r>
              <a:rPr lang="en" sz="1600"/>
              <a:t>onfusing/uninsightful visualization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Unintegrated with algorithm</a:t>
            </a:r>
            <a:endParaRPr/>
          </a:p>
        </p:txBody>
      </p:sp>
      <p:sp>
        <p:nvSpPr>
          <p:cNvPr id="110" name="Google Shape;11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18"/>
          <p:cNvSpPr txBox="1"/>
          <p:nvPr/>
        </p:nvSpPr>
        <p:spPr>
          <a:xfrm>
            <a:off x="0" y="4655425"/>
            <a:ext cx="9144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Image Source: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0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https://begriffs.com/posts/2015-03-10-better-tweets-datascience.html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		  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2" name="Google Shape;11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9400" y="462919"/>
            <a:ext cx="3694050" cy="4019457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311700" y="315925"/>
            <a:ext cx="81609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ArchiText: A New Topic Model</a:t>
            </a:r>
            <a:endParaRPr/>
          </a:p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311700" y="1225225"/>
            <a:ext cx="4710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A new </a:t>
            </a:r>
            <a:r>
              <a:rPr b="1" lang="en" sz="1600"/>
              <a:t>Visual Analytics System</a:t>
            </a:r>
            <a:endParaRPr b="1"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➢"/>
            </a:pPr>
            <a:r>
              <a:rPr b="1" lang="en" sz="1200"/>
              <a:t>“</a:t>
            </a:r>
            <a:r>
              <a:rPr lang="en" sz="1200"/>
              <a:t>Hier</a:t>
            </a:r>
            <a:r>
              <a:rPr lang="en" sz="1200" u="sng">
                <a:solidFill>
                  <a:srgbClr val="FF0000"/>
                </a:solidFill>
              </a:rPr>
              <a:t>Arch</a:t>
            </a:r>
            <a:r>
              <a:rPr lang="en" sz="1200"/>
              <a:t>ichal </a:t>
            </a:r>
            <a:r>
              <a:rPr lang="en" sz="1200" u="sng">
                <a:solidFill>
                  <a:srgbClr val="FF0000"/>
                </a:solidFill>
              </a:rPr>
              <a:t>i</a:t>
            </a:r>
            <a:r>
              <a:rPr lang="en" sz="1200"/>
              <a:t>nteractive topic modeling for large-scale </a:t>
            </a:r>
            <a:r>
              <a:rPr lang="en" sz="1200" u="sng">
                <a:solidFill>
                  <a:srgbClr val="FF0000"/>
                </a:solidFill>
              </a:rPr>
              <a:t>Text</a:t>
            </a:r>
            <a:r>
              <a:rPr lang="en" sz="1200"/>
              <a:t> data</a:t>
            </a:r>
            <a:r>
              <a:rPr b="1" lang="en" sz="1200"/>
              <a:t>”</a:t>
            </a:r>
            <a:endParaRPr b="1"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➢"/>
            </a:pPr>
            <a:r>
              <a:rPr i="1" lang="en" sz="1200"/>
              <a:t>Tight integrat</a:t>
            </a:r>
            <a:r>
              <a:rPr i="1" lang="en" sz="1200"/>
              <a:t>i</a:t>
            </a:r>
            <a:r>
              <a:rPr i="1" lang="en" sz="1200"/>
              <a:t>on</a:t>
            </a:r>
            <a:r>
              <a:rPr lang="en" sz="1200"/>
              <a:t> of</a:t>
            </a:r>
            <a:r>
              <a:rPr lang="en" sz="1200"/>
              <a:t> </a:t>
            </a:r>
            <a:r>
              <a:rPr lang="en" sz="1200"/>
              <a:t>vis, interaction, algorithm</a:t>
            </a:r>
            <a:endParaRPr sz="12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Topic, word, or document-level</a:t>
            </a:r>
            <a:r>
              <a:rPr b="1" lang="en" sz="1600"/>
              <a:t> </a:t>
            </a:r>
            <a:r>
              <a:rPr lang="en" sz="1600"/>
              <a:t>interaction</a:t>
            </a:r>
            <a:endParaRPr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➢"/>
            </a:pPr>
            <a:r>
              <a:rPr lang="en" sz="1200"/>
              <a:t>Correct categorizations, steer model precisely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“Human-in-the-loop” (HITL) modeling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➢"/>
            </a:pPr>
            <a:r>
              <a:rPr lang="en" sz="1200"/>
              <a:t>Adjusts </a:t>
            </a:r>
            <a:r>
              <a:rPr i="1" lang="en" sz="1200"/>
              <a:t>scope</a:t>
            </a:r>
            <a:r>
              <a:rPr lang="en" sz="1200"/>
              <a:t>, </a:t>
            </a:r>
            <a:r>
              <a:rPr i="1" lang="en" sz="1200"/>
              <a:t>amount </a:t>
            </a:r>
            <a:r>
              <a:rPr lang="en" sz="1200"/>
              <a:t>of user control</a:t>
            </a:r>
            <a:endParaRPr sz="12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Hierarchical topic modeling algorithm</a:t>
            </a:r>
            <a:endParaRPr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➢"/>
            </a:pPr>
            <a:r>
              <a:rPr lang="en" sz="1200"/>
              <a:t>Rank-2 NMF recursively splits topic (HierNMF2)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Nearly 20x faster than LDA*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➢"/>
            </a:pPr>
            <a:r>
              <a:rPr lang="en" sz="1200"/>
              <a:t>Better clustering quality and organization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More </a:t>
            </a:r>
            <a:r>
              <a:rPr i="1" lang="en" sz="1200"/>
              <a:t>scalable</a:t>
            </a:r>
            <a:r>
              <a:rPr lang="en" sz="1200"/>
              <a:t>, </a:t>
            </a:r>
            <a:r>
              <a:rPr i="1" lang="en" sz="1200"/>
              <a:t>adjustable</a:t>
            </a:r>
            <a:endParaRPr i="1" sz="1200"/>
          </a:p>
        </p:txBody>
      </p:sp>
      <p:sp>
        <p:nvSpPr>
          <p:cNvPr id="119" name="Google Shape;11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0" name="Google Shape;120;p19"/>
          <p:cNvSpPr txBox="1"/>
          <p:nvPr/>
        </p:nvSpPr>
        <p:spPr>
          <a:xfrm>
            <a:off x="311700" y="4579225"/>
            <a:ext cx="8056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*</a:t>
            </a: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Source: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0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https://github.com/dakuang/hiernmf2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1" name="Google Shape;12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5700" y="1270975"/>
            <a:ext cx="4115450" cy="2933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166" y="3322225"/>
            <a:ext cx="2374371" cy="15305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7" name="Google Shape;127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Hierarchical Modeling &amp; Visualization</a:t>
            </a:r>
            <a:endParaRPr/>
          </a:p>
        </p:txBody>
      </p:sp>
      <p:sp>
        <p:nvSpPr>
          <p:cNvPr id="128" name="Google Shape;12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20"/>
          <p:cNvSpPr txBox="1"/>
          <p:nvPr/>
        </p:nvSpPr>
        <p:spPr>
          <a:xfrm>
            <a:off x="311700" y="1147225"/>
            <a:ext cx="34713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❖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Topics = most relevant keywords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➢"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List of topic documents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➢"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Many levels of detail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❖"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Model visualization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➢"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Interaction-friendly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Click and drag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Control panel of methods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Corresponding topic colors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➢"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Integrated with algorithm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0" name="Google Shape;13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3000" y="1147225"/>
            <a:ext cx="5238150" cy="3050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title"/>
          </p:nvPr>
        </p:nvSpPr>
        <p:spPr>
          <a:xfrm>
            <a:off x="311700" y="315925"/>
            <a:ext cx="42603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 Options</a:t>
            </a:r>
            <a:endParaRPr/>
          </a:p>
        </p:txBody>
      </p:sp>
      <p:sp>
        <p:nvSpPr>
          <p:cNvPr id="136" name="Google Shape;13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7" name="Google Shape;1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4625" y="243775"/>
            <a:ext cx="3348649" cy="1833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8" name="Google Shape;13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8800" y="2223075"/>
            <a:ext cx="3504476" cy="26624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9" name="Google Shape;13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1147225"/>
            <a:ext cx="4317780" cy="304972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